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3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93" r:id="rId18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82" Type="http://schemas.openxmlformats.org/officeDocument/2006/relationships/slide" Target="slides/slide6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a:extLst>
              <a:ext uri="{FF2B5EF4-FFF2-40B4-BE49-F238E27FC236}">
                <a16:creationId xmlns:a16="http://schemas.microsoft.com/office/drawing/2014/main" id="{3534CA4B-54F7-C174-D1CB-F51BAC08F2DE}"/>
              </a:ext>
            </a:extLst>
          </p:cNvPr>
          <p:cNvSpPr>
            <a:spLocks noChangeArrowheads="1" noTextEdit="1"/>
          </p:cNvSpPr>
          <p:nvPr>
            <p:ph type="sldImg"/>
          </p:nvPr>
        </p:nvSpPr>
        <p:spPr>
          <a:xfrm>
            <a:off x="1258888" y="239713"/>
            <a:ext cx="4795837" cy="3597275"/>
          </a:xfrm>
          <a:ln cap="flat"/>
        </p:spPr>
      </p:sp>
      <p:sp>
        <p:nvSpPr>
          <p:cNvPr id="46085" name="Rectangle 3">
            <a:extLst>
              <a:ext uri="{FF2B5EF4-FFF2-40B4-BE49-F238E27FC236}">
                <a16:creationId xmlns:a16="http://schemas.microsoft.com/office/drawing/2014/main" id="{283E930C-4256-E845-12BE-526DCE40CA0C}"/>
              </a:ext>
            </a:extLst>
          </p:cNvPr>
          <p:cNvSpPr>
            <a:spLocks noGrp="1" noChangeArrowheads="1"/>
          </p:cNvSpPr>
          <p:nvPr>
            <p:ph type="body" idx="1"/>
          </p:nvPr>
        </p:nvSpPr>
        <p:spPr>
          <a:xfrm>
            <a:off x="244475" y="4000500"/>
            <a:ext cx="6583363" cy="5360988"/>
          </a:xfrm>
          <a:noFill/>
        </p:spPr>
        <p:txBody>
          <a:bodyPr/>
          <a:lstStyle/>
          <a:p>
            <a:pPr algn="ctr"/>
            <a:r>
              <a:rPr lang="en-US" altLang="zh-CN" b="1"/>
              <a:t>Holdings Session 6 -- Recording Complex Holdings</a:t>
            </a:r>
          </a:p>
          <a:p>
            <a:pPr algn="ctr"/>
            <a:r>
              <a:rPr lang="en-US" altLang="zh-CN" b="1"/>
              <a:t>Contents</a:t>
            </a:r>
          </a:p>
          <a:p>
            <a:pPr>
              <a:lnSpc>
                <a:spcPct val="70000"/>
              </a:lnSpc>
            </a:pPr>
            <a:r>
              <a:rPr lang="en-US" altLang="zh-CN"/>
              <a:t>Preliminary note: Captions not ending in a period</a:t>
            </a:r>
          </a:p>
          <a:p>
            <a:pPr>
              <a:lnSpc>
                <a:spcPct val="70000"/>
              </a:lnSpc>
            </a:pPr>
            <a:r>
              <a:rPr lang="en-US" altLang="zh-CN"/>
              <a:t>A.  Base Volumes, Supplements, and Indexes (86X)  (Slides 2-7)</a:t>
            </a:r>
          </a:p>
          <a:p>
            <a:pPr>
              <a:lnSpc>
                <a:spcPct val="70000"/>
              </a:lnSpc>
            </a:pPr>
            <a:r>
              <a:rPr lang="en-US" altLang="zh-CN"/>
              <a:t>B.  Dates as Enumeration (Slide 8)</a:t>
            </a:r>
          </a:p>
          <a:p>
            <a:pPr>
              <a:lnSpc>
                <a:spcPct val="70000"/>
              </a:lnSpc>
            </a:pPr>
            <a:r>
              <a:rPr lang="en-US" altLang="zh-CN"/>
              <a:t>C.  Dates with Divisions  (Slides 11-12</a:t>
            </a:r>
          </a:p>
          <a:p>
            <a:pPr>
              <a:lnSpc>
                <a:spcPct val="70000"/>
              </a:lnSpc>
            </a:pPr>
            <a:r>
              <a:rPr lang="en-US" altLang="zh-CN"/>
              <a:t>D.  Series Designations (Slide 13)</a:t>
            </a:r>
          </a:p>
          <a:p>
            <a:pPr>
              <a:lnSpc>
                <a:spcPct val="70000"/>
              </a:lnSpc>
            </a:pPr>
            <a:r>
              <a:rPr lang="en-US" altLang="zh-CN"/>
              <a:t>E.  Ordinal Numbers (Slides 14-15)</a:t>
            </a:r>
          </a:p>
          <a:p>
            <a:pPr>
              <a:lnSpc>
                <a:spcPct val="80000"/>
              </a:lnSpc>
            </a:pPr>
            <a:r>
              <a:rPr lang="en-US" altLang="zh-CN"/>
              <a:t>F.  Gaps  (Slide 15)</a:t>
            </a:r>
          </a:p>
          <a:p>
            <a:pPr>
              <a:lnSpc>
                <a:spcPct val="80000"/>
              </a:lnSpc>
            </a:pPr>
            <a:r>
              <a:rPr lang="en-US" altLang="zh-CN"/>
              <a:t>G. Roman Numerals</a:t>
            </a:r>
          </a:p>
          <a:p>
            <a:pPr>
              <a:lnSpc>
                <a:spcPct val="80000"/>
              </a:lnSpc>
            </a:pPr>
            <a:r>
              <a:rPr lang="en-US" altLang="zh-CN"/>
              <a:t>H.  Captionless Enumeration (Slide 16)</a:t>
            </a:r>
          </a:p>
          <a:p>
            <a:pPr>
              <a:lnSpc>
                <a:spcPct val="80000"/>
              </a:lnSpc>
            </a:pPr>
            <a:r>
              <a:rPr lang="en-US" altLang="zh-CN"/>
              <a:t>I.  Enumeration with Symbols and Internal Hyphens (Slide 17)</a:t>
            </a:r>
          </a:p>
          <a:p>
            <a:pPr>
              <a:lnSpc>
                <a:spcPct val="80000"/>
              </a:lnSpc>
            </a:pPr>
            <a:r>
              <a:rPr lang="en-US" altLang="zh-CN"/>
              <a:t>J.  Alphabetic Enumeration (Slide 18)</a:t>
            </a:r>
          </a:p>
          <a:p>
            <a:pPr>
              <a:lnSpc>
                <a:spcPct val="80000"/>
              </a:lnSpc>
            </a:pPr>
            <a:r>
              <a:rPr lang="en-US" altLang="zh-CN"/>
              <a:t>K.  Alternative Enumeration (Slide 19)</a:t>
            </a:r>
            <a:endParaRPr lang="en-US" altLang="zh-CN" b="1"/>
          </a:p>
          <a:p>
            <a:r>
              <a:rPr lang="en-US" altLang="zh-CN" b="1"/>
              <a:t>Warm Up Exercises</a:t>
            </a:r>
          </a:p>
          <a:p>
            <a:r>
              <a:rPr lang="en-US" altLang="zh-CN"/>
              <a:t>Ask attendees to talk about the “problem holdings” that have been most bothersome in their local libraries.  If any of the topics that arise are not  covered here, note them down for possible later discussion or research.</a:t>
            </a:r>
          </a:p>
          <a:p>
            <a:endParaRPr lang="en-US" altLang="zh-CN"/>
          </a:p>
          <a:p>
            <a:endParaRPr lang="en-US" altLang="zh-CN"/>
          </a:p>
          <a:p>
            <a:pPr>
              <a:lnSpc>
                <a:spcPct val="50000"/>
              </a:lnSpc>
            </a:pPr>
            <a:endParaRPr lang="en-US" altLang="zh-CN" b="1"/>
          </a:p>
          <a:p>
            <a:pPr>
              <a:lnSpc>
                <a:spcPct val="50000"/>
              </a:lnSpc>
            </a:pPr>
            <a:endParaRPr lang="en-US" altLang="zh-CN"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54.xml"/><Relationship Id="rId2" Type="http://schemas.openxmlformats.org/officeDocument/2006/relationships/notesSlide" Target="../notesSlides/notesSlide30.xml"/></Relationships>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5FAB63FD-B9F2-A03A-AD48-B942B915F828}"/>
              </a:ext>
            </a:extLst>
          </p:cNvPr>
          <p:cNvSpPr>
            <a:spLocks noGrp="1" noChangeArrowheads="1"/>
          </p:cNvSpPr>
          <p:nvPr>
            <p:ph type="ftr" sz="quarter" idx="11"/>
          </p:nvPr>
        </p:nvSpPr>
        <p:spPr>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3" name="Rectangle 6">
            <a:extLst>
              <a:ext uri="{FF2B5EF4-FFF2-40B4-BE49-F238E27FC236}">
                <a16:creationId xmlns:a16="http://schemas.microsoft.com/office/drawing/2014/main" id="{006BA49B-188A-7D76-A9BC-1C3469547E3C}"/>
              </a:ext>
            </a:extLst>
          </p:cNvPr>
          <p:cNvSpPr>
            <a:spLocks noGrp="1" noChangeArrowheads="1"/>
          </p:cNvSpPr>
          <p:nvPr>
            <p:ph type="sldNum" sz="quarter" idx="12"/>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E52E192-C58C-4007-BFE2-C5BDF2EE9E35}"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66</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050" name="Footer Placeholder 4">
            <a:extLst>
              <a:ext uri="{FF2B5EF4-FFF2-40B4-BE49-F238E27FC236}">
                <a16:creationId xmlns:a16="http://schemas.microsoft.com/office/drawing/2014/main" id="{6CBD0B15-ED0A-EF66-679D-64411478E41A}"/>
              </a:ext>
            </a:extLst>
          </p:cNvPr>
          <p:cNvSpPr txBox="1">
            <a:spLocks noGrp="1"/>
          </p:cNvSpPr>
          <p:nvPr/>
        </p:nvSpPr>
        <p:spPr bwMode="auto">
          <a:xfrm>
            <a:off x="4495800" y="6477000"/>
            <a:ext cx="464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2051" name="Slide Number Placeholder 5">
            <a:extLst>
              <a:ext uri="{FF2B5EF4-FFF2-40B4-BE49-F238E27FC236}">
                <a16:creationId xmlns:a16="http://schemas.microsoft.com/office/drawing/2014/main" id="{08D58E6B-ACEC-17C4-B823-39254E64E9BD}"/>
              </a:ext>
            </a:extLst>
          </p:cNvPr>
          <p:cNvSpPr txBox="1">
            <a:spLocks noGrp="1"/>
          </p:cNvSpPr>
          <p:nvPr/>
        </p:nvSpPr>
        <p:spPr bwMode="auto">
          <a:xfrm flipH="1">
            <a:off x="0" y="6400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54DF09C-22D4-461F-B922-830CBD414BC5}"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66</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052" name="Rectangle 2">
            <a:extLst>
              <a:ext uri="{FF2B5EF4-FFF2-40B4-BE49-F238E27FC236}">
                <a16:creationId xmlns:a16="http://schemas.microsoft.com/office/drawing/2014/main" id="{1AB372C7-1B20-0661-C8C0-8C2128C44C6E}"/>
              </a:ext>
            </a:extLst>
          </p:cNvPr>
          <p:cNvSpPr>
            <a:spLocks noGrp="1" noChangeArrowheads="1"/>
          </p:cNvSpPr>
          <p:nvPr>
            <p:ph type="title"/>
          </p:nvPr>
        </p:nvSpPr>
        <p:spPr>
          <a:xfrm>
            <a:off x="0" y="146050"/>
            <a:ext cx="9144000" cy="996950"/>
          </a:xfrm>
        </p:spPr>
        <p:txBody>
          <a:bodyPr/>
          <a:lstStyle/>
          <a:p>
            <a:pPr>
              <a:lnSpc>
                <a:spcPct val="80000"/>
              </a:lnSpc>
            </a:pPr>
            <a:r>
              <a:rPr lang="en-US" altLang="zh-CN">
                <a:ea typeface="宋体" panose="02010600030101010101" pitchFamily="2" charset="-122"/>
              </a:rPr>
              <a:t>Holdings Session 6 --</a:t>
            </a:r>
            <a:br>
              <a:rPr lang="en-US" altLang="zh-CN" sz="4000">
                <a:ea typeface="宋体" panose="02010600030101010101" pitchFamily="2" charset="-122"/>
              </a:rPr>
            </a:br>
            <a:r>
              <a:rPr lang="en-US" altLang="zh-CN" sz="3600">
                <a:ea typeface="宋体" panose="02010600030101010101" pitchFamily="2" charset="-122"/>
              </a:rPr>
              <a:t>Special Problems</a:t>
            </a:r>
          </a:p>
        </p:txBody>
      </p:sp>
      <p:sp>
        <p:nvSpPr>
          <p:cNvPr id="4099" name="Rectangle 3">
            <a:extLst>
              <a:ext uri="{FF2B5EF4-FFF2-40B4-BE49-F238E27FC236}">
                <a16:creationId xmlns:a16="http://schemas.microsoft.com/office/drawing/2014/main" id="{A17431A4-9B8A-DA4D-0823-331D747D8FA7}"/>
              </a:ext>
            </a:extLst>
          </p:cNvPr>
          <p:cNvSpPr>
            <a:spLocks noGrp="1" noChangeArrowheads="1"/>
          </p:cNvSpPr>
          <p:nvPr>
            <p:ph type="body" idx="1"/>
          </p:nvPr>
        </p:nvSpPr>
        <p:spPr>
          <a:xfrm>
            <a:off x="762000" y="1371600"/>
            <a:ext cx="7696200" cy="5181600"/>
          </a:xfrm>
        </p:spPr>
        <p:txBody>
          <a:bodyPr/>
          <a:lstStyle/>
          <a:p>
            <a:pPr>
              <a:lnSpc>
                <a:spcPct val="70000"/>
              </a:lnSpc>
              <a:buFontTx/>
              <a:buNone/>
            </a:pPr>
            <a:r>
              <a:rPr lang="en-US" altLang="zh-CN" i="1">
                <a:solidFill>
                  <a:srgbClr val="FFCC66"/>
                </a:solidFill>
                <a:effectLst>
                  <a:outerShdw blurRad="38100" dist="38100" dir="2700000" algn="tl">
                    <a:srgbClr val="000000"/>
                  </a:outerShdw>
                </a:effectLst>
                <a:ea typeface="宋体" panose="02010600030101010101" pitchFamily="2" charset="-122"/>
              </a:rPr>
              <a:t>How do we deal with</a:t>
            </a:r>
            <a:r>
              <a:rPr lang="en-US" altLang="zh-CN" sz="2800" i="1">
                <a:solidFill>
                  <a:srgbClr val="FFCC66"/>
                </a:solidFill>
                <a:effectLst>
                  <a:outerShdw blurRad="38100" dist="38100" dir="2700000" algn="tl">
                    <a:srgbClr val="000000"/>
                  </a:outerShdw>
                </a:effectLst>
                <a:ea typeface="宋体" panose="02010600030101010101" pitchFamily="2" charset="-122"/>
              </a:rPr>
              <a:t>…</a:t>
            </a:r>
            <a:endParaRPr lang="en-US" altLang="zh-CN" sz="2800" i="1">
              <a:solidFill>
                <a:srgbClr val="FFFF00"/>
              </a:solidFill>
              <a:effectLst>
                <a:outerShdw blurRad="38100" dist="38100" dir="2700000" algn="tl">
                  <a:srgbClr val="000000"/>
                </a:outerShdw>
              </a:effectLst>
              <a:ea typeface="宋体" panose="02010600030101010101" pitchFamily="2" charset="-122"/>
            </a:endParaRPr>
          </a:p>
          <a:p>
            <a:pPr lvl="1">
              <a:lnSpc>
                <a:spcPct val="70000"/>
              </a:lnSpc>
              <a:buFontTx/>
              <a:buNone/>
            </a:pPr>
            <a:r>
              <a:rPr lang="en-US" altLang="zh-CN" i="1">
                <a:ea typeface="宋体" panose="02010600030101010101" pitchFamily="2" charset="-122"/>
              </a:rPr>
              <a:t>captions not ending in a period?</a:t>
            </a:r>
          </a:p>
          <a:p>
            <a:pPr lvl="1">
              <a:lnSpc>
                <a:spcPct val="80000"/>
              </a:lnSpc>
              <a:buFontTx/>
              <a:buNone/>
            </a:pPr>
            <a:r>
              <a:rPr lang="en-US" altLang="zh-CN" i="1">
                <a:ea typeface="宋体" panose="02010600030101010101" pitchFamily="2" charset="-122"/>
              </a:rPr>
              <a:t>supplements and indexes?</a:t>
            </a:r>
          </a:p>
          <a:p>
            <a:pPr lvl="1">
              <a:lnSpc>
                <a:spcPct val="90000"/>
              </a:lnSpc>
              <a:buFontTx/>
              <a:buNone/>
            </a:pPr>
            <a:r>
              <a:rPr lang="en-US" altLang="zh-CN" i="1">
                <a:ea typeface="宋体" panose="02010600030101010101" pitchFamily="2" charset="-122"/>
              </a:rPr>
              <a:t>ordinal numbers?</a:t>
            </a:r>
          </a:p>
          <a:p>
            <a:pPr lvl="1">
              <a:lnSpc>
                <a:spcPct val="90000"/>
              </a:lnSpc>
              <a:buFontTx/>
              <a:buNone/>
            </a:pPr>
            <a:r>
              <a:rPr lang="en-US" altLang="zh-CN" i="1">
                <a:ea typeface="宋体" panose="02010600030101010101" pitchFamily="2" charset="-122"/>
              </a:rPr>
              <a:t>numbers without captions?</a:t>
            </a:r>
          </a:p>
          <a:p>
            <a:pPr lvl="1">
              <a:lnSpc>
                <a:spcPct val="90000"/>
              </a:lnSpc>
              <a:buFontTx/>
              <a:buNone/>
            </a:pPr>
            <a:r>
              <a:rPr lang="en-US" altLang="zh-CN" i="1">
                <a:ea typeface="宋体" panose="02010600030101010101" pitchFamily="2" charset="-122"/>
              </a:rPr>
              <a:t>dates with internal numbering?</a:t>
            </a:r>
          </a:p>
          <a:p>
            <a:pPr lvl="1">
              <a:lnSpc>
                <a:spcPct val="90000"/>
              </a:lnSpc>
              <a:buFontTx/>
              <a:buNone/>
            </a:pPr>
            <a:r>
              <a:rPr lang="en-US" altLang="zh-CN" i="1">
                <a:ea typeface="宋体" panose="02010600030101010101" pitchFamily="2" charset="-122"/>
              </a:rPr>
              <a:t>symbols, hyphens, coding challenges?</a:t>
            </a:r>
          </a:p>
          <a:p>
            <a:pPr lvl="1">
              <a:lnSpc>
                <a:spcPct val="90000"/>
              </a:lnSpc>
              <a:buFontTx/>
              <a:buNone/>
            </a:pPr>
            <a:r>
              <a:rPr lang="en-US" altLang="zh-CN" i="1">
                <a:ea typeface="宋体" panose="02010600030101010101" pitchFamily="2" charset="-122"/>
              </a:rPr>
              <a:t>“new series” designations?</a:t>
            </a:r>
          </a:p>
          <a:p>
            <a:pPr lvl="1">
              <a:lnSpc>
                <a:spcPct val="90000"/>
              </a:lnSpc>
              <a:buFontTx/>
              <a:buNone/>
            </a:pPr>
            <a:r>
              <a:rPr lang="en-US" altLang="zh-CN" i="1">
                <a:ea typeface="宋体" panose="02010600030101010101" pitchFamily="2" charset="-122"/>
              </a:rPr>
              <a:t>alphabetic enumeration?</a:t>
            </a:r>
          </a:p>
          <a:p>
            <a:pPr lvl="1">
              <a:lnSpc>
                <a:spcPct val="90000"/>
              </a:lnSpc>
              <a:buFontTx/>
              <a:buNone/>
            </a:pPr>
            <a:r>
              <a:rPr lang="en-US" altLang="zh-CN" i="1">
                <a:ea typeface="宋体" panose="02010600030101010101" pitchFamily="2" charset="-122"/>
              </a:rPr>
              <a:t>alternative enumeration and chronology?</a:t>
            </a:r>
          </a:p>
          <a:p>
            <a:pPr lvl="1">
              <a:lnSpc>
                <a:spcPct val="90000"/>
              </a:lnSpc>
              <a:buFontTx/>
              <a:buNone/>
            </a:pPr>
            <a:r>
              <a:rPr lang="en-US" altLang="zh-CN" i="1">
                <a:solidFill>
                  <a:srgbClr val="FFCC66"/>
                </a:solidFill>
                <a:effectLst>
                  <a:outerShdw blurRad="38100" dist="38100" dir="2700000" algn="tl">
                    <a:srgbClr val="000000"/>
                  </a:outerShdw>
                </a:effectLst>
                <a:ea typeface="宋体" panose="02010600030101010101" pitchFamily="2" charset="-122"/>
              </a:rPr>
              <a:t>what’s</a:t>
            </a:r>
            <a:r>
              <a:rPr lang="en-US" altLang="zh-CN" i="1">
                <a:solidFill>
                  <a:srgbClr val="FFFF00"/>
                </a:solidFill>
                <a:effectLst>
                  <a:outerShdw blurRad="38100" dist="38100" dir="2700000" algn="tl">
                    <a:srgbClr val="000000"/>
                  </a:outerShdw>
                </a:effectLst>
                <a:ea typeface="宋体" panose="02010600030101010101" pitchFamily="2" charset="-122"/>
              </a:rPr>
              <a:t> </a:t>
            </a:r>
            <a:r>
              <a:rPr lang="en-US" altLang="zh-CN" i="1" u="sng">
                <a:solidFill>
                  <a:srgbClr val="FFFF00"/>
                </a:solidFill>
                <a:effectLst>
                  <a:outerShdw blurRad="38100" dist="38100" dir="2700000" algn="tl">
                    <a:srgbClr val="000000"/>
                  </a:outerShdw>
                </a:effectLst>
                <a:ea typeface="宋体" panose="02010600030101010101" pitchFamily="2" charset="-122"/>
              </a:rPr>
              <a:t>your </a:t>
            </a:r>
            <a:r>
              <a:rPr lang="en-US" altLang="zh-CN" i="1">
                <a:solidFill>
                  <a:srgbClr val="FFCC66"/>
                </a:solidFill>
                <a:effectLst>
                  <a:outerShdw blurRad="38100" dist="38100" dir="2700000" algn="tl">
                    <a:srgbClr val="000000"/>
                  </a:outerShdw>
                </a:effectLst>
                <a:ea typeface="宋体" panose="02010600030101010101" pitchFamily="2" charset="-122"/>
              </a:rPr>
              <a:t>worst nightmare?</a:t>
            </a:r>
            <a:r>
              <a:rPr lang="en-US" altLang="zh-CN" sz="2400">
                <a:solidFill>
                  <a:srgbClr val="FFFF00"/>
                </a:solidFill>
                <a:effectLst>
                  <a:outerShdw blurRad="38100" dist="38100" dir="2700000" algn="tl">
                    <a:srgbClr val="000000"/>
                  </a:outerShdw>
                </a:effectLst>
                <a:latin typeface="Arial Narrow" panose="020B0606020202030204" pitchFamily="34" charset="0"/>
                <a:ea typeface="宋体" panose="02010600030101010101" pitchFamily="2" charset="-122"/>
              </a:rPr>
              <a:t> </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